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Francois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hhhd16Xm13Z08DVsuMl0X7L9H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FrancoisOne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d48a45c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6d48a45c8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d48a45c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6d48a45c8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d48a45c8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6d48a45c8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d48a45c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6d48a45c8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86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717305">
            <a:off x="11479367" y="-2709009"/>
            <a:ext cx="10950670" cy="100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18434" l="0" r="0" t="28947"/>
          <a:stretch/>
        </p:blipFill>
        <p:spPr>
          <a:xfrm>
            <a:off x="3362418" y="4383442"/>
            <a:ext cx="13896882" cy="4874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804598" y="-1194750"/>
            <a:ext cx="9757084" cy="6743431"/>
            <a:chOff x="0" y="-47625"/>
            <a:chExt cx="1615866" cy="1371062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1615866" cy="1323437"/>
            </a:xfrm>
            <a:custGeom>
              <a:rect b="b" l="l" r="r" t="t"/>
              <a:pathLst>
                <a:path extrusionOk="0" h="1323437" w="1615866">
                  <a:moveTo>
                    <a:pt x="49681" y="0"/>
                  </a:moveTo>
                  <a:lnTo>
                    <a:pt x="1566185" y="0"/>
                  </a:lnTo>
                  <a:cubicBezTo>
                    <a:pt x="1593623" y="0"/>
                    <a:pt x="1615866" y="22243"/>
                    <a:pt x="1615866" y="49681"/>
                  </a:cubicBezTo>
                  <a:lnTo>
                    <a:pt x="1615866" y="1273756"/>
                  </a:lnTo>
                  <a:cubicBezTo>
                    <a:pt x="1615866" y="1301194"/>
                    <a:pt x="1593623" y="1323437"/>
                    <a:pt x="1566185" y="1323437"/>
                  </a:cubicBezTo>
                  <a:lnTo>
                    <a:pt x="49681" y="1323437"/>
                  </a:lnTo>
                  <a:cubicBezTo>
                    <a:pt x="22243" y="1323437"/>
                    <a:pt x="0" y="1301194"/>
                    <a:pt x="0" y="1273756"/>
                  </a:cubicBezTo>
                  <a:lnTo>
                    <a:pt x="0" y="49681"/>
                  </a:lnTo>
                  <a:cubicBezTo>
                    <a:pt x="0" y="22243"/>
                    <a:pt x="22243" y="0"/>
                    <a:pt x="4968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 txBox="1"/>
          <p:nvPr/>
        </p:nvSpPr>
        <p:spPr>
          <a:xfrm>
            <a:off x="10561762" y="9438840"/>
            <a:ext cx="669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310250" y="1049500"/>
            <a:ext cx="82251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Growing APP </a:t>
            </a:r>
            <a:endParaRPr b="0" i="0" sz="9000" u="none" cap="none" strike="noStrike">
              <a:solidFill>
                <a:srgbClr val="9EDD6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Tu invernadero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inteligente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0" y="0"/>
            <a:ext cx="18288003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 title="DiagramaDespliegue.drawio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5" y="2263709"/>
            <a:ext cx="18141349" cy="78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3961434" y="608447"/>
            <a:ext cx="1036513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DIAGRAMA DE DESPLIEGUE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6d48a45c8e_0_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6d48a45c8e_0_3"/>
          <p:cNvSpPr txBox="1"/>
          <p:nvPr/>
        </p:nvSpPr>
        <p:spPr>
          <a:xfrm>
            <a:off x="6347875" y="380525"/>
            <a:ext cx="480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36d48a45c8e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13" y="1360625"/>
            <a:ext cx="12518576" cy="86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36d48a45c8e_0_1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6d48a45c8e_0_12"/>
          <p:cNvSpPr txBox="1"/>
          <p:nvPr/>
        </p:nvSpPr>
        <p:spPr>
          <a:xfrm>
            <a:off x="5407663" y="615675"/>
            <a:ext cx="747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FUNCIONES CLOUD RUN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6d48a45c8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988" y="1513025"/>
            <a:ext cx="12972037" cy="8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6d48a45c8e_0_17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6d48a45c8e_0_17"/>
          <p:cNvSpPr txBox="1"/>
          <p:nvPr/>
        </p:nvSpPr>
        <p:spPr>
          <a:xfrm>
            <a:off x="4127875" y="302175"/>
            <a:ext cx="984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CONTROLADOR DE TEMPARATUA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36d48a45c8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850" y="994875"/>
            <a:ext cx="12873492" cy="89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"/>
          <p:cNvPicPr preferRelativeResize="0"/>
          <p:nvPr/>
        </p:nvPicPr>
        <p:blipFill rotWithShape="1">
          <a:blip r:embed="rId3">
            <a:alphaModFix/>
          </a:blip>
          <a:srcRect b="23995" l="13335" r="10208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/>
        </p:nvSpPr>
        <p:spPr>
          <a:xfrm>
            <a:off x="2106618" y="2253213"/>
            <a:ext cx="1407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Presentación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855886">
            <a:off x="-1171278" y="-109537"/>
            <a:ext cx="3665462" cy="334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-1536971">
            <a:off x="13976750" y="4842063"/>
            <a:ext cx="7425678" cy="67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2578140" y="152234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929031" y="626905"/>
            <a:ext cx="13944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0" i="0" lang="en-US" sz="8999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1028700" y="3151723"/>
            <a:ext cx="4888410" cy="5223898"/>
            <a:chOff x="0" y="-47625"/>
            <a:chExt cx="1287474" cy="860425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6839475" y="3151725"/>
            <a:ext cx="4748733" cy="5223898"/>
            <a:chOff x="0" y="-47625"/>
            <a:chExt cx="1250687" cy="860425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10600" y="3151723"/>
            <a:ext cx="4748733" cy="5223898"/>
            <a:chOff x="0" y="-47625"/>
            <a:chExt cx="1250687" cy="860425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803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210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321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"/>
          <p:cNvGrpSpPr/>
          <p:nvPr/>
        </p:nvGrpSpPr>
        <p:grpSpPr>
          <a:xfrm>
            <a:off x="1498093" y="4282030"/>
            <a:ext cx="3870675" cy="2337617"/>
            <a:chOff x="0" y="0"/>
            <a:chExt cx="5160900" cy="3116823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Ignacio Álvarez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93209" y="1245423"/>
              <a:ext cx="48075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Administrador de BD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Back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de sistemas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2949611" y="4177998"/>
            <a:ext cx="3870675" cy="2095221"/>
            <a:chOff x="0" y="0"/>
            <a:chExt cx="5160900" cy="2793628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Diego Farias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103892" y="1414789"/>
              <a:ext cx="480750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Product Owner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Front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274987" y="4269721"/>
            <a:ext cx="3870675" cy="3419365"/>
            <a:chOff x="0" y="0"/>
            <a:chExt cx="5160900" cy="4559153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Rodrigo Arce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176759" y="1112056"/>
              <a:ext cx="4807500" cy="3447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Scrum Master</a:t>
              </a:r>
              <a:endParaRPr/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Ingeniero de IoT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Desarrollo entorno arduino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8350257">
            <a:off x="10304202" y="-2015700"/>
            <a:ext cx="9106923" cy="83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Descripción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2028724" y="5460550"/>
            <a:ext cx="57687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Los cultivos indoor enfrentan el desafío de mantener condiciones ambientales óptimas de forma constante y precisa. Los métodos tradicionales de monitoreo y ajuste son ineficientes y propensos a errores, lo que puede afectar la calidad</a:t>
            </a:r>
            <a:r>
              <a:rPr lang="en-US" sz="2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de los cultivos.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Problemática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0050751" y="5460550"/>
            <a:ext cx="55194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Proponemos una solución que automatiza estos procesos. Crearemos una APP donde los usuarios podrán controlar ciertos parámetros y funcionalidades que requieran accionar ciertos aparatos.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0050750" y="4299400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028724" y="5460550"/>
            <a:ext cx="5768700" cy="2692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Optimizar la gestión y el desempeño de cultivos agrícolas desarrollando un sistema IOT que permita el monitoreo a distancia, toma de decisiones informadas y automatización de procesos.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8691925" y="2349100"/>
            <a:ext cx="9047100" cy="5922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Aumentar la eficiencia al usar recursos agrícolas como el agua, nutrientes y energía, a través de un seguimiento preciso y continuo de las condiciones del cultivo.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Facilitar la toma de decisiones a traves de reportes y recomendaciones personalizadas que tengan en cuenta el comportamiento de cada planta.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Fomentar la autonomía y control remoto sobre los procesos agrícolas.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Facilitar los ámbitos de cuidado de cada planta mediante una transición hacia una agricultura precisa, automatizada y basada en datos historicos.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8691925" y="1140875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>
            <a:off x="1524580" y="3390625"/>
            <a:ext cx="7315120" cy="4294875"/>
            <a:chOff x="0" y="-38100"/>
            <a:chExt cx="3211062" cy="1885288"/>
          </a:xfrm>
        </p:grpSpPr>
        <p:sp>
          <p:nvSpPr>
            <p:cNvPr id="144" name="Google Shape;144;p5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5"/>
          <p:cNvGrpSpPr/>
          <p:nvPr/>
        </p:nvGrpSpPr>
        <p:grpSpPr>
          <a:xfrm>
            <a:off x="9401315" y="3314424"/>
            <a:ext cx="7315200" cy="4294923"/>
            <a:chOff x="0" y="-38100"/>
            <a:chExt cx="3211062" cy="1885288"/>
          </a:xfrm>
        </p:grpSpPr>
        <p:sp>
          <p:nvSpPr>
            <p:cNvPr id="147" name="Google Shape;147;p5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2426403" y="3878354"/>
            <a:ext cx="4584172" cy="2113146"/>
            <a:chOff x="-17" y="-932925"/>
            <a:chExt cx="6112229" cy="2817528"/>
          </a:xfrm>
        </p:grpSpPr>
        <p:sp>
          <p:nvSpPr>
            <p:cNvPr id="150" name="Google Shape;150;p5"/>
            <p:cNvSpPr txBox="1"/>
            <p:nvPr/>
          </p:nvSpPr>
          <p:spPr>
            <a:xfrm>
              <a:off x="-17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Alcance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12" y="653703"/>
              <a:ext cx="6112200" cy="12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Monitoreo cada </a:t>
              </a:r>
              <a:r>
                <a:rPr lang="en-US" sz="2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15</a:t>
              </a: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 seg.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Control automático y remoto.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10389467" y="3878354"/>
            <a:ext cx="5116284" cy="2608846"/>
            <a:chOff x="0" y="-932925"/>
            <a:chExt cx="6821711" cy="3478461"/>
          </a:xfrm>
        </p:grpSpPr>
        <p:sp>
          <p:nvSpPr>
            <p:cNvPr id="153" name="Google Shape;153;p5"/>
            <p:cNvSpPr txBox="1"/>
            <p:nvPr/>
          </p:nvSpPr>
          <p:spPr>
            <a:xfrm>
              <a:off x="0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Limitaciones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11" y="596436"/>
              <a:ext cx="68217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Zonas sin acceso a internet.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con sistemas existentes.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t/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17766" l="0" r="0" t="17769"/>
          <a:stretch/>
        </p:blipFill>
        <p:spPr>
          <a:xfrm>
            <a:off x="7178778" y="0"/>
            <a:ext cx="11109222" cy="4771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6"/>
          <p:cNvGrpSpPr/>
          <p:nvPr/>
        </p:nvGrpSpPr>
        <p:grpSpPr>
          <a:xfrm>
            <a:off x="0" y="4590270"/>
            <a:ext cx="18287996" cy="5696730"/>
            <a:chOff x="0" y="-47625"/>
            <a:chExt cx="4816592" cy="1500373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4816592" cy="1452748"/>
            </a:xfrm>
            <a:custGeom>
              <a:rect b="b" l="l" r="r" t="t"/>
              <a:pathLst>
                <a:path extrusionOk="0" h="14527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2748"/>
                  </a:lnTo>
                  <a:lnTo>
                    <a:pt x="0" y="1452748"/>
                  </a:ln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6"/>
          <p:cNvCxnSpPr/>
          <p:nvPr/>
        </p:nvCxnSpPr>
        <p:spPr>
          <a:xfrm flipH="1" rot="10800000">
            <a:off x="4252316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6"/>
          <p:cNvCxnSpPr/>
          <p:nvPr/>
        </p:nvCxnSpPr>
        <p:spPr>
          <a:xfrm flipH="1" rot="10800000">
            <a:off x="-10824" y="8353902"/>
            <a:ext cx="3322555" cy="1905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6"/>
          <p:cNvSpPr txBox="1"/>
          <p:nvPr/>
        </p:nvSpPr>
        <p:spPr>
          <a:xfrm>
            <a:off x="207977" y="763200"/>
            <a:ext cx="7072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Tecnologías y herramientas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809321" y="5349003"/>
            <a:ext cx="3536412" cy="3743623"/>
            <a:chOff x="0" y="-47625"/>
            <a:chExt cx="812800" cy="860425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6"/>
          <p:cNvSpPr txBox="1"/>
          <p:nvPr/>
        </p:nvSpPr>
        <p:spPr>
          <a:xfrm>
            <a:off x="809331" y="5782241"/>
            <a:ext cx="332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9"/>
              <a:buFont typeface="Arial"/>
              <a:buNone/>
            </a:pPr>
            <a:r>
              <a:rPr b="1" i="0" lang="en-US" sz="20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Microcontrolador ESP32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6"/>
          <p:cNvGrpSpPr/>
          <p:nvPr/>
        </p:nvGrpSpPr>
        <p:grpSpPr>
          <a:xfrm>
            <a:off x="5671013" y="5349003"/>
            <a:ext cx="3536412" cy="3743623"/>
            <a:chOff x="0" y="-47625"/>
            <a:chExt cx="812800" cy="860425"/>
          </a:xfrm>
        </p:grpSpPr>
        <p:sp>
          <p:nvSpPr>
            <p:cNvPr id="171" name="Google Shape;171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6"/>
          <p:cNvSpPr txBox="1"/>
          <p:nvPr/>
        </p:nvSpPr>
        <p:spPr>
          <a:xfrm>
            <a:off x="5727761" y="5821141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Sensor DHT22 y relay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/>
          <p:cNvGrpSpPr/>
          <p:nvPr/>
        </p:nvGrpSpPr>
        <p:grpSpPr>
          <a:xfrm>
            <a:off x="10532731" y="5349003"/>
            <a:ext cx="3536420" cy="3743626"/>
            <a:chOff x="0" y="-47625"/>
            <a:chExt cx="812800" cy="860425"/>
          </a:xfrm>
        </p:grpSpPr>
        <p:sp>
          <p:nvSpPr>
            <p:cNvPr id="175" name="Google Shape;175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 txBox="1"/>
          <p:nvPr/>
        </p:nvSpPr>
        <p:spPr>
          <a:xfrm>
            <a:off x="10532715" y="5775016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WiFi/HTTPS Protocol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2465874" y="7725775"/>
            <a:ext cx="4309140" cy="3743623"/>
            <a:chOff x="0" y="-47625"/>
            <a:chExt cx="812800" cy="860425"/>
          </a:xfrm>
        </p:grpSpPr>
        <p:sp>
          <p:nvSpPr>
            <p:cNvPr id="179" name="Google Shape;179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6"/>
          <p:cNvSpPr txBox="1"/>
          <p:nvPr/>
        </p:nvSpPr>
        <p:spPr>
          <a:xfrm>
            <a:off x="2508074" y="8196100"/>
            <a:ext cx="4128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Cloud Run(Python) /Big query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6"/>
          <p:cNvGrpSpPr/>
          <p:nvPr/>
        </p:nvGrpSpPr>
        <p:grpSpPr>
          <a:xfrm>
            <a:off x="8132005" y="7725766"/>
            <a:ext cx="3536412" cy="3743623"/>
            <a:chOff x="0" y="-47625"/>
            <a:chExt cx="812800" cy="860425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6"/>
          <p:cNvSpPr txBox="1"/>
          <p:nvPr/>
        </p:nvSpPr>
        <p:spPr>
          <a:xfrm>
            <a:off x="8171265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 b="1" i="0" sz="2050" u="none" cap="none" strike="noStrike">
              <a:solidFill>
                <a:srgbClr val="ED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6" name="Google Shape;186;p6"/>
          <p:cNvGrpSpPr/>
          <p:nvPr/>
        </p:nvGrpSpPr>
        <p:grpSpPr>
          <a:xfrm>
            <a:off x="12996839" y="7725766"/>
            <a:ext cx="3536420" cy="3743626"/>
            <a:chOff x="0" y="-47625"/>
            <a:chExt cx="812800" cy="860425"/>
          </a:xfrm>
        </p:grpSpPr>
        <p:sp>
          <p:nvSpPr>
            <p:cNvPr id="187" name="Google Shape;187;p6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6"/>
          <p:cNvSpPr txBox="1"/>
          <p:nvPr/>
        </p:nvSpPr>
        <p:spPr>
          <a:xfrm>
            <a:off x="13025424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Flutter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6"/>
          <p:cNvCxnSpPr/>
          <p:nvPr/>
        </p:nvCxnSpPr>
        <p:spPr>
          <a:xfrm flipH="1" rot="10800000">
            <a:off x="9114033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6"/>
          <p:cNvCxnSpPr/>
          <p:nvPr/>
        </p:nvCxnSpPr>
        <p:spPr>
          <a:xfrm flipH="1" rot="10800000">
            <a:off x="13978865" y="5930757"/>
            <a:ext cx="4309135" cy="4141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 flipH="1" rot="10800000">
            <a:off x="6675208" y="8349644"/>
            <a:ext cx="1418700" cy="840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6"/>
          <p:cNvCxnSpPr/>
          <p:nvPr/>
        </p:nvCxnSpPr>
        <p:spPr>
          <a:xfrm flipH="1" rot="10800000">
            <a:off x="11578142" y="833071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7"/>
          <p:cNvGrpSpPr/>
          <p:nvPr/>
        </p:nvGrpSpPr>
        <p:grpSpPr>
          <a:xfrm>
            <a:off x="1062502" y="3669407"/>
            <a:ext cx="7701344" cy="5588893"/>
            <a:chOff x="0" y="-47625"/>
            <a:chExt cx="1565821" cy="1136322"/>
          </a:xfrm>
        </p:grpSpPr>
        <p:sp>
          <p:nvSpPr>
            <p:cNvPr id="199" name="Google Shape;199;p7"/>
            <p:cNvSpPr/>
            <p:nvPr/>
          </p:nvSpPr>
          <p:spPr>
            <a:xfrm>
              <a:off x="0" y="0"/>
              <a:ext cx="1565821" cy="1088697"/>
            </a:xfrm>
            <a:custGeom>
              <a:rect b="b" l="l" r="r" t="t"/>
              <a:pathLst>
                <a:path extrusionOk="0" h="1088697" w="1565821">
                  <a:moveTo>
                    <a:pt x="51269" y="0"/>
                  </a:moveTo>
                  <a:lnTo>
                    <a:pt x="1514553" y="0"/>
                  </a:lnTo>
                  <a:cubicBezTo>
                    <a:pt x="1528150" y="0"/>
                    <a:pt x="1541191" y="5402"/>
                    <a:pt x="1550805" y="15016"/>
                  </a:cubicBezTo>
                  <a:cubicBezTo>
                    <a:pt x="1560420" y="24631"/>
                    <a:pt x="1565821" y="37671"/>
                    <a:pt x="1565821" y="51269"/>
                  </a:cubicBezTo>
                  <a:lnTo>
                    <a:pt x="1565821" y="1037428"/>
                  </a:lnTo>
                  <a:cubicBezTo>
                    <a:pt x="1565821" y="1051026"/>
                    <a:pt x="1560420" y="1064066"/>
                    <a:pt x="1550805" y="1073681"/>
                  </a:cubicBezTo>
                  <a:cubicBezTo>
                    <a:pt x="1541191" y="1083296"/>
                    <a:pt x="1528150" y="1088697"/>
                    <a:pt x="1514553" y="1088697"/>
                  </a:cubicBezTo>
                  <a:lnTo>
                    <a:pt x="51269" y="1088697"/>
                  </a:lnTo>
                  <a:cubicBezTo>
                    <a:pt x="37671" y="1088697"/>
                    <a:pt x="24631" y="1083296"/>
                    <a:pt x="15016" y="1073681"/>
                  </a:cubicBezTo>
                  <a:cubicBezTo>
                    <a:pt x="5402" y="1064066"/>
                    <a:pt x="0" y="1051026"/>
                    <a:pt x="0" y="1037428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-106428"/>
            <a:ext cx="18288000" cy="4862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10261598" y="5510285"/>
            <a:ext cx="6963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Metodología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1753424" y="4855782"/>
            <a:ext cx="6319500" cy="21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de trabajo SCRUM.  Administrada en JIRA: 5 Sprints de 2 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3758" y="7088011"/>
            <a:ext cx="5372850" cy="203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36d48a45c8e_1_0"/>
          <p:cNvPicPr preferRelativeResize="0"/>
          <p:nvPr/>
        </p:nvPicPr>
        <p:blipFill rotWithShape="1">
          <a:blip r:embed="rId3">
            <a:alphaModFix/>
          </a:blip>
          <a:srcRect b="28903" l="0" r="0" t="28907"/>
          <a:stretch/>
        </p:blipFill>
        <p:spPr>
          <a:xfrm>
            <a:off x="0" y="-106428"/>
            <a:ext cx="18288000" cy="486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6d48a45c8e_1_0"/>
          <p:cNvSpPr txBox="1"/>
          <p:nvPr/>
        </p:nvSpPr>
        <p:spPr>
          <a:xfrm>
            <a:off x="9764777" y="-106425"/>
            <a:ext cx="13336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Metodología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6d48a45c8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87" y="2515550"/>
            <a:ext cx="16743025" cy="635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/>
        </p:nvSpPr>
        <p:spPr>
          <a:xfrm>
            <a:off x="5302498" y="540207"/>
            <a:ext cx="76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037" y="2306471"/>
            <a:ext cx="12503922" cy="775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